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80" r:id="rId2"/>
    <p:sldId id="266" r:id="rId3"/>
    <p:sldId id="291" r:id="rId4"/>
    <p:sldId id="298" r:id="rId5"/>
    <p:sldId id="299" r:id="rId6"/>
    <p:sldId id="300" r:id="rId7"/>
    <p:sldId id="286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296" r:id="rId16"/>
    <p:sldId id="308" r:id="rId17"/>
    <p:sldId id="27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D2"/>
    <a:srgbClr val="001132"/>
    <a:srgbClr val="28CE50"/>
    <a:srgbClr val="00153E"/>
    <a:srgbClr val="99CC00"/>
    <a:srgbClr val="003760"/>
    <a:srgbClr val="006600"/>
    <a:srgbClr val="0B2B0E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7C42DA-1FF4-47A0-A2D4-AA20858149F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AE1BF33-C248-43E8-BE2E-E95AA5C416EE}">
      <dgm:prSet phldrT="[Text]" custT="1"/>
      <dgm:spPr>
        <a:xfrm>
          <a:off x="193179" y="2229945"/>
          <a:ext cx="2090230" cy="108424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GB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26 images</a:t>
          </a:r>
          <a:r>
            <a:rPr lang="en-GB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 Black" pitchFamily="34" charset="0"/>
              <a:ea typeface="+mn-ea"/>
              <a:cs typeface="+mn-cs"/>
            </a:rPr>
            <a:t> </a:t>
          </a:r>
        </a:p>
        <a:p>
          <a:r>
            <a:rPr lang="en-GB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before</a:t>
          </a:r>
          <a:r>
            <a:rPr lang="en-GB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 </a:t>
          </a:r>
          <a:r>
            <a:rPr lang="en-GB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surgery</a:t>
          </a:r>
          <a:r>
            <a:rPr lang="en-GB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 </a:t>
          </a:r>
          <a:endParaRPr lang="en-GB" sz="24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+mn-cs"/>
          </a:endParaRPr>
        </a:p>
      </dgm:t>
    </dgm:pt>
    <dgm:pt modelId="{B1BB2F4B-AE5E-4AB8-A488-0D086A20C214}" type="parTrans" cxnId="{81DF4C47-5649-4B2A-9B6D-6CDEC883EAAF}">
      <dgm:prSet/>
      <dgm:spPr>
        <a:xfrm>
          <a:off x="1048575" y="1553123"/>
          <a:ext cx="2307218" cy="496588"/>
        </a:xfr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GB" b="1"/>
        </a:p>
      </dgm:t>
    </dgm:pt>
    <dgm:pt modelId="{5E04DC84-E400-4B51-A49A-58FCB8B55BD5}" type="sibTrans" cxnId="{81DF4C47-5649-4B2A-9B6D-6CDEC883EAAF}">
      <dgm:prSet/>
      <dgm:spPr/>
      <dgm:t>
        <a:bodyPr/>
        <a:lstStyle/>
        <a:p>
          <a:endParaRPr lang="en-GB" b="1"/>
        </a:p>
      </dgm:t>
    </dgm:pt>
    <dgm:pt modelId="{2F5A9FFB-46BA-40AA-A1D2-5B5EB1534730}">
      <dgm:prSet phldrT="[Text]" custT="1"/>
      <dgm:spPr>
        <a:xfrm>
          <a:off x="5005085" y="2229945"/>
          <a:ext cx="1892761" cy="108424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GB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26 images</a:t>
          </a:r>
        </a:p>
        <a:p>
          <a:r>
            <a:rPr lang="en-GB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 </a:t>
          </a:r>
          <a:r>
            <a:rPr lang="en-GB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after surgery</a:t>
          </a:r>
        </a:p>
        <a:p>
          <a:r>
            <a:rPr lang="en-GB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(4 months after surgery</a:t>
          </a:r>
          <a:r>
            <a:rPr lang="en-GB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)</a:t>
          </a:r>
          <a:endParaRPr lang="en-GB" sz="2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+mn-cs"/>
          </a:endParaRPr>
        </a:p>
      </dgm:t>
    </dgm:pt>
    <dgm:pt modelId="{A08D233E-7B99-4540-A4C8-13A658011517}" type="parTrans" cxnId="{E02BBFB3-5BF9-40C1-8294-64C4725204DD}">
      <dgm:prSet/>
      <dgm:spPr>
        <a:xfrm>
          <a:off x="3355794" y="1553123"/>
          <a:ext cx="2405953" cy="496588"/>
        </a:xfr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GB" b="1"/>
        </a:p>
      </dgm:t>
    </dgm:pt>
    <dgm:pt modelId="{D0AF534F-2B8C-4D15-9CFB-476B3D0E76C2}" type="sibTrans" cxnId="{E02BBFB3-5BF9-40C1-8294-64C4725204DD}">
      <dgm:prSet/>
      <dgm:spPr/>
      <dgm:t>
        <a:bodyPr/>
        <a:lstStyle/>
        <a:p>
          <a:endParaRPr lang="en-GB" b="1"/>
        </a:p>
      </dgm:t>
    </dgm:pt>
    <dgm:pt modelId="{D0432FB4-A040-403A-830B-03C3D2DDE03D}">
      <dgm:prSet phldrT="[Text]" custT="1"/>
      <dgm:spPr>
        <a:xfrm>
          <a:off x="2691779" y="649114"/>
          <a:ext cx="1707467" cy="108424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GB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26 UCLP</a:t>
          </a:r>
          <a:r>
            <a:rPr lang="en-GB" sz="32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 Black" pitchFamily="34" charset="0"/>
              <a:ea typeface="+mn-ea"/>
              <a:cs typeface="+mn-cs"/>
            </a:rPr>
            <a:t> </a:t>
          </a:r>
          <a:r>
            <a:rPr lang="en-GB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Cases</a:t>
          </a:r>
          <a:endParaRPr lang="en-GB" sz="32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+mn-cs"/>
          </a:endParaRPr>
        </a:p>
      </dgm:t>
    </dgm:pt>
    <dgm:pt modelId="{FEAE5CD8-073F-409A-AF6F-036EEA4951CC}" type="sibTrans" cxnId="{01DD06A6-CFFE-4009-9C76-DF8588BE0D6D}">
      <dgm:prSet/>
      <dgm:spPr/>
      <dgm:t>
        <a:bodyPr/>
        <a:lstStyle/>
        <a:p>
          <a:endParaRPr lang="en-GB" b="1"/>
        </a:p>
      </dgm:t>
    </dgm:pt>
    <dgm:pt modelId="{F014316A-96DB-41C7-B8A6-3EDB17ED4528}" type="parTrans" cxnId="{01DD06A6-CFFE-4009-9C76-DF8588BE0D6D}">
      <dgm:prSet/>
      <dgm:spPr/>
      <dgm:t>
        <a:bodyPr/>
        <a:lstStyle/>
        <a:p>
          <a:endParaRPr lang="en-GB" b="1"/>
        </a:p>
      </dgm:t>
    </dgm:pt>
    <dgm:pt modelId="{C1329663-A080-40CD-BCE7-D10CA0AB5BC7}" type="pres">
      <dgm:prSet presAssocID="{3E7C42DA-1FF4-47A0-A2D4-AA20858149F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4B8CF8A7-4C90-4032-BB96-9CD800D7DA2C}" type="pres">
      <dgm:prSet presAssocID="{D0432FB4-A040-403A-830B-03C3D2DDE03D}" presName="hierRoot1" presStyleCnt="0"/>
      <dgm:spPr/>
    </dgm:pt>
    <dgm:pt modelId="{D44C352B-3837-447A-9389-EE5C905AAAD1}" type="pres">
      <dgm:prSet presAssocID="{D0432FB4-A040-403A-830B-03C3D2DDE03D}" presName="composite" presStyleCnt="0"/>
      <dgm:spPr/>
    </dgm:pt>
    <dgm:pt modelId="{A94F4AFD-4C67-4782-95CD-89640FB85FF4}" type="pres">
      <dgm:prSet presAssocID="{D0432FB4-A040-403A-830B-03C3D2DDE03D}" presName="background" presStyleLbl="node0" presStyleIdx="0" presStyleCnt="1"/>
      <dgm:spPr>
        <a:xfrm>
          <a:off x="2502061" y="468882"/>
          <a:ext cx="1707467" cy="1084241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n-GB"/>
        </a:p>
      </dgm:t>
    </dgm:pt>
    <dgm:pt modelId="{9879D0F7-87FB-4EDF-AD81-5E56C9295919}" type="pres">
      <dgm:prSet presAssocID="{D0432FB4-A040-403A-830B-03C3D2DDE03D}" presName="text" presStyleLbl="fgAcc0" presStyleIdx="0" presStyleCnt="1" custLinFactNeighborX="-1877" custLinFactNeighborY="262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1DCB3CFB-5B73-4A42-8A15-4C14F00F15BF}" type="pres">
      <dgm:prSet presAssocID="{D0432FB4-A040-403A-830B-03C3D2DDE03D}" presName="hierChild2" presStyleCnt="0"/>
      <dgm:spPr/>
    </dgm:pt>
    <dgm:pt modelId="{7C18D9EF-2F29-4EB9-8894-98A21ABCB701}" type="pres">
      <dgm:prSet presAssocID="{B1BB2F4B-AE5E-4AB8-A488-0D086A20C214}" presName="Name10" presStyleLbl="parChTrans1D2" presStyleIdx="0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2307218" y="0"/>
              </a:moveTo>
              <a:lnTo>
                <a:pt x="2307218" y="338410"/>
              </a:lnTo>
              <a:lnTo>
                <a:pt x="0" y="338410"/>
              </a:lnTo>
              <a:lnTo>
                <a:pt x="0" y="496588"/>
              </a:lnTo>
            </a:path>
          </a:pathLst>
        </a:custGeom>
      </dgm:spPr>
      <dgm:t>
        <a:bodyPr/>
        <a:lstStyle/>
        <a:p>
          <a:endParaRPr lang="en-GB"/>
        </a:p>
      </dgm:t>
    </dgm:pt>
    <dgm:pt modelId="{D3F85E21-AC0E-4392-8519-1DC219728964}" type="pres">
      <dgm:prSet presAssocID="{AAE1BF33-C248-43E8-BE2E-E95AA5C416EE}" presName="hierRoot2" presStyleCnt="0"/>
      <dgm:spPr/>
    </dgm:pt>
    <dgm:pt modelId="{DE68770C-7FED-4AEC-A365-81FB93780706}" type="pres">
      <dgm:prSet presAssocID="{AAE1BF33-C248-43E8-BE2E-E95AA5C416EE}" presName="composite2" presStyleCnt="0"/>
      <dgm:spPr/>
    </dgm:pt>
    <dgm:pt modelId="{B9BB51B2-B2D4-4F6A-85B5-E2C5DC1DAF4B}" type="pres">
      <dgm:prSet presAssocID="{AAE1BF33-C248-43E8-BE2E-E95AA5C416EE}" presName="background2" presStyleLbl="node2" presStyleIdx="0" presStyleCnt="2"/>
      <dgm:spPr>
        <a:xfrm>
          <a:off x="3460" y="2049712"/>
          <a:ext cx="2090230" cy="1084241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n-GB"/>
        </a:p>
      </dgm:t>
    </dgm:pt>
    <dgm:pt modelId="{0563A897-4605-43F9-A37F-8405B2DE9DD4}" type="pres">
      <dgm:prSet presAssocID="{AAE1BF33-C248-43E8-BE2E-E95AA5C416EE}" presName="text2" presStyleLbl="fgAcc2" presStyleIdx="0" presStyleCnt="2" custScaleX="118896" custScaleY="82540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883843CE-B9F7-4744-AD8D-BED7C646157F}" type="pres">
      <dgm:prSet presAssocID="{AAE1BF33-C248-43E8-BE2E-E95AA5C416EE}" presName="hierChild3" presStyleCnt="0"/>
      <dgm:spPr/>
    </dgm:pt>
    <dgm:pt modelId="{61C90108-56F2-49E4-BCF1-F0A944769557}" type="pres">
      <dgm:prSet presAssocID="{A08D233E-7B99-4540-A4C8-13A658011517}" presName="Name10" presStyleLbl="parChTrans1D2" presStyleIdx="1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410"/>
              </a:lnTo>
              <a:lnTo>
                <a:pt x="2405953" y="338410"/>
              </a:lnTo>
              <a:lnTo>
                <a:pt x="2405953" y="496588"/>
              </a:lnTo>
            </a:path>
          </a:pathLst>
        </a:custGeom>
      </dgm:spPr>
      <dgm:t>
        <a:bodyPr/>
        <a:lstStyle/>
        <a:p>
          <a:endParaRPr lang="en-GB"/>
        </a:p>
      </dgm:t>
    </dgm:pt>
    <dgm:pt modelId="{789B07CE-C65A-4E68-9D11-0FEFDD44D5E2}" type="pres">
      <dgm:prSet presAssocID="{2F5A9FFB-46BA-40AA-A1D2-5B5EB1534730}" presName="hierRoot2" presStyleCnt="0"/>
      <dgm:spPr/>
    </dgm:pt>
    <dgm:pt modelId="{3996769F-2A57-4951-A5BB-ED2CBCEB966B}" type="pres">
      <dgm:prSet presAssocID="{2F5A9FFB-46BA-40AA-A1D2-5B5EB1534730}" presName="composite2" presStyleCnt="0"/>
      <dgm:spPr/>
    </dgm:pt>
    <dgm:pt modelId="{6AC6493B-B19F-461C-917E-D6ACD4E0C861}" type="pres">
      <dgm:prSet presAssocID="{2F5A9FFB-46BA-40AA-A1D2-5B5EB1534730}" presName="background2" presStyleLbl="node2" presStyleIdx="1" presStyleCnt="2"/>
      <dgm:spPr>
        <a:xfrm>
          <a:off x="4815367" y="2049712"/>
          <a:ext cx="1892761" cy="1084241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n-GB"/>
        </a:p>
      </dgm:t>
    </dgm:pt>
    <dgm:pt modelId="{940C6AA4-6B64-43FA-9BC4-2144D54FF919}" type="pres">
      <dgm:prSet presAssocID="{2F5A9FFB-46BA-40AA-A1D2-5B5EB1534730}" presName="text2" presStyleLbl="fgAcc2" presStyleIdx="1" presStyleCnt="2" custScaleX="116992" custScaleY="83979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BC4299C8-1F3C-4528-81B1-9C110B625F60}" type="pres">
      <dgm:prSet presAssocID="{2F5A9FFB-46BA-40AA-A1D2-5B5EB1534730}" presName="hierChild3" presStyleCnt="0"/>
      <dgm:spPr/>
    </dgm:pt>
  </dgm:ptLst>
  <dgm:cxnLst>
    <dgm:cxn modelId="{34B4274E-F280-441A-81F4-F8811E2D91A7}" type="presOf" srcId="{A08D233E-7B99-4540-A4C8-13A658011517}" destId="{61C90108-56F2-49E4-BCF1-F0A944769557}" srcOrd="0" destOrd="0" presId="urn:microsoft.com/office/officeart/2005/8/layout/hierarchy1"/>
    <dgm:cxn modelId="{9F0D5C24-FCFF-4F2E-87D9-A31A744DC502}" type="presOf" srcId="{D0432FB4-A040-403A-830B-03C3D2DDE03D}" destId="{9879D0F7-87FB-4EDF-AD81-5E56C9295919}" srcOrd="0" destOrd="0" presId="urn:microsoft.com/office/officeart/2005/8/layout/hierarchy1"/>
    <dgm:cxn modelId="{C8771413-FA5E-4394-8BD0-3A608CB893BC}" type="presOf" srcId="{2F5A9FFB-46BA-40AA-A1D2-5B5EB1534730}" destId="{940C6AA4-6B64-43FA-9BC4-2144D54FF919}" srcOrd="0" destOrd="0" presId="urn:microsoft.com/office/officeart/2005/8/layout/hierarchy1"/>
    <dgm:cxn modelId="{E02BBFB3-5BF9-40C1-8294-64C4725204DD}" srcId="{D0432FB4-A040-403A-830B-03C3D2DDE03D}" destId="{2F5A9FFB-46BA-40AA-A1D2-5B5EB1534730}" srcOrd="1" destOrd="0" parTransId="{A08D233E-7B99-4540-A4C8-13A658011517}" sibTransId="{D0AF534F-2B8C-4D15-9CFB-476B3D0E76C2}"/>
    <dgm:cxn modelId="{5552ACAA-141E-4F4D-AEC1-8801FDA4F2F0}" type="presOf" srcId="{B1BB2F4B-AE5E-4AB8-A488-0D086A20C214}" destId="{7C18D9EF-2F29-4EB9-8894-98A21ABCB701}" srcOrd="0" destOrd="0" presId="urn:microsoft.com/office/officeart/2005/8/layout/hierarchy1"/>
    <dgm:cxn modelId="{F3B25189-D0A1-4A9A-8E50-A3CC01E9C2B0}" type="presOf" srcId="{AAE1BF33-C248-43E8-BE2E-E95AA5C416EE}" destId="{0563A897-4605-43F9-A37F-8405B2DE9DD4}" srcOrd="0" destOrd="0" presId="urn:microsoft.com/office/officeart/2005/8/layout/hierarchy1"/>
    <dgm:cxn modelId="{81DF4C47-5649-4B2A-9B6D-6CDEC883EAAF}" srcId="{D0432FB4-A040-403A-830B-03C3D2DDE03D}" destId="{AAE1BF33-C248-43E8-BE2E-E95AA5C416EE}" srcOrd="0" destOrd="0" parTransId="{B1BB2F4B-AE5E-4AB8-A488-0D086A20C214}" sibTransId="{5E04DC84-E400-4B51-A49A-58FCB8B55BD5}"/>
    <dgm:cxn modelId="{D8C43E1F-0E06-49C3-90AC-B043EA13B3CE}" type="presOf" srcId="{3E7C42DA-1FF4-47A0-A2D4-AA20858149FB}" destId="{C1329663-A080-40CD-BCE7-D10CA0AB5BC7}" srcOrd="0" destOrd="0" presId="urn:microsoft.com/office/officeart/2005/8/layout/hierarchy1"/>
    <dgm:cxn modelId="{01DD06A6-CFFE-4009-9C76-DF8588BE0D6D}" srcId="{3E7C42DA-1FF4-47A0-A2D4-AA20858149FB}" destId="{D0432FB4-A040-403A-830B-03C3D2DDE03D}" srcOrd="0" destOrd="0" parTransId="{F014316A-96DB-41C7-B8A6-3EDB17ED4528}" sibTransId="{FEAE5CD8-073F-409A-AF6F-036EEA4951CC}"/>
    <dgm:cxn modelId="{56E394D0-BBD5-408E-A6E0-C357A1A985B4}" type="presParOf" srcId="{C1329663-A080-40CD-BCE7-D10CA0AB5BC7}" destId="{4B8CF8A7-4C90-4032-BB96-9CD800D7DA2C}" srcOrd="0" destOrd="0" presId="urn:microsoft.com/office/officeart/2005/8/layout/hierarchy1"/>
    <dgm:cxn modelId="{1F61F4AF-39D6-44B3-A4DC-051B98B85DD1}" type="presParOf" srcId="{4B8CF8A7-4C90-4032-BB96-9CD800D7DA2C}" destId="{D44C352B-3837-447A-9389-EE5C905AAAD1}" srcOrd="0" destOrd="0" presId="urn:microsoft.com/office/officeart/2005/8/layout/hierarchy1"/>
    <dgm:cxn modelId="{444980A5-AE5E-464F-BEBB-4245DB598313}" type="presParOf" srcId="{D44C352B-3837-447A-9389-EE5C905AAAD1}" destId="{A94F4AFD-4C67-4782-95CD-89640FB85FF4}" srcOrd="0" destOrd="0" presId="urn:microsoft.com/office/officeart/2005/8/layout/hierarchy1"/>
    <dgm:cxn modelId="{6A452166-F3E6-45DD-A279-21C63D05DC8A}" type="presParOf" srcId="{D44C352B-3837-447A-9389-EE5C905AAAD1}" destId="{9879D0F7-87FB-4EDF-AD81-5E56C9295919}" srcOrd="1" destOrd="0" presId="urn:microsoft.com/office/officeart/2005/8/layout/hierarchy1"/>
    <dgm:cxn modelId="{53EEB2B1-DFCA-4049-A076-FEAE2B6267C1}" type="presParOf" srcId="{4B8CF8A7-4C90-4032-BB96-9CD800D7DA2C}" destId="{1DCB3CFB-5B73-4A42-8A15-4C14F00F15BF}" srcOrd="1" destOrd="0" presId="urn:microsoft.com/office/officeart/2005/8/layout/hierarchy1"/>
    <dgm:cxn modelId="{20743FD7-8200-495E-95F9-AFBE6CAC0B8A}" type="presParOf" srcId="{1DCB3CFB-5B73-4A42-8A15-4C14F00F15BF}" destId="{7C18D9EF-2F29-4EB9-8894-98A21ABCB701}" srcOrd="0" destOrd="0" presId="urn:microsoft.com/office/officeart/2005/8/layout/hierarchy1"/>
    <dgm:cxn modelId="{C8B12C8C-C7A4-465E-8085-245649F5AE03}" type="presParOf" srcId="{1DCB3CFB-5B73-4A42-8A15-4C14F00F15BF}" destId="{D3F85E21-AC0E-4392-8519-1DC219728964}" srcOrd="1" destOrd="0" presId="urn:microsoft.com/office/officeart/2005/8/layout/hierarchy1"/>
    <dgm:cxn modelId="{980204FA-2408-4EFD-AC61-B114CFE30A38}" type="presParOf" srcId="{D3F85E21-AC0E-4392-8519-1DC219728964}" destId="{DE68770C-7FED-4AEC-A365-81FB93780706}" srcOrd="0" destOrd="0" presId="urn:microsoft.com/office/officeart/2005/8/layout/hierarchy1"/>
    <dgm:cxn modelId="{994DDE1D-BB82-43AF-8BA8-3CAF8740B389}" type="presParOf" srcId="{DE68770C-7FED-4AEC-A365-81FB93780706}" destId="{B9BB51B2-B2D4-4F6A-85B5-E2C5DC1DAF4B}" srcOrd="0" destOrd="0" presId="urn:microsoft.com/office/officeart/2005/8/layout/hierarchy1"/>
    <dgm:cxn modelId="{506EE01A-4DD4-489C-AC3B-7A4DE9C2513E}" type="presParOf" srcId="{DE68770C-7FED-4AEC-A365-81FB93780706}" destId="{0563A897-4605-43F9-A37F-8405B2DE9DD4}" srcOrd="1" destOrd="0" presId="urn:microsoft.com/office/officeart/2005/8/layout/hierarchy1"/>
    <dgm:cxn modelId="{E1EF41DC-2DCF-44BD-BD20-070A654D2F3E}" type="presParOf" srcId="{D3F85E21-AC0E-4392-8519-1DC219728964}" destId="{883843CE-B9F7-4744-AD8D-BED7C646157F}" srcOrd="1" destOrd="0" presId="urn:microsoft.com/office/officeart/2005/8/layout/hierarchy1"/>
    <dgm:cxn modelId="{457E890E-855C-47A9-8DDB-03620CD7BAA5}" type="presParOf" srcId="{1DCB3CFB-5B73-4A42-8A15-4C14F00F15BF}" destId="{61C90108-56F2-49E4-BCF1-F0A944769557}" srcOrd="2" destOrd="0" presId="urn:microsoft.com/office/officeart/2005/8/layout/hierarchy1"/>
    <dgm:cxn modelId="{AF08D48A-2FE3-460A-8788-501DAB554F51}" type="presParOf" srcId="{1DCB3CFB-5B73-4A42-8A15-4C14F00F15BF}" destId="{789B07CE-C65A-4E68-9D11-0FEFDD44D5E2}" srcOrd="3" destOrd="0" presId="urn:microsoft.com/office/officeart/2005/8/layout/hierarchy1"/>
    <dgm:cxn modelId="{AC1B2800-50DF-44B3-B0CB-D57A65EF0DF1}" type="presParOf" srcId="{789B07CE-C65A-4E68-9D11-0FEFDD44D5E2}" destId="{3996769F-2A57-4951-A5BB-ED2CBCEB966B}" srcOrd="0" destOrd="0" presId="urn:microsoft.com/office/officeart/2005/8/layout/hierarchy1"/>
    <dgm:cxn modelId="{7CB4B441-4836-48D7-B1D3-9BBD7EE3E6C6}" type="presParOf" srcId="{3996769F-2A57-4951-A5BB-ED2CBCEB966B}" destId="{6AC6493B-B19F-461C-917E-D6ACD4E0C861}" srcOrd="0" destOrd="0" presId="urn:microsoft.com/office/officeart/2005/8/layout/hierarchy1"/>
    <dgm:cxn modelId="{74A74038-4657-4221-909F-94D9CAF36DE0}" type="presParOf" srcId="{3996769F-2A57-4951-A5BB-ED2CBCEB966B}" destId="{940C6AA4-6B64-43FA-9BC4-2144D54FF919}" srcOrd="1" destOrd="0" presId="urn:microsoft.com/office/officeart/2005/8/layout/hierarchy1"/>
    <dgm:cxn modelId="{59EC258D-6A23-4F3D-B923-C3179CCD16B2}" type="presParOf" srcId="{789B07CE-C65A-4E68-9D11-0FEFDD44D5E2}" destId="{BC4299C8-1F3C-4528-81B1-9C110B625F6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90108-56F2-49E4-BCF1-F0A944769557}">
      <dsp:nvSpPr>
        <dsp:cNvPr id="0" name=""/>
        <dsp:cNvSpPr/>
      </dsp:nvSpPr>
      <dsp:spPr>
        <a:xfrm>
          <a:off x="3743489" y="1724175"/>
          <a:ext cx="1916470" cy="7254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410"/>
              </a:lnTo>
              <a:lnTo>
                <a:pt x="2405953" y="338410"/>
              </a:lnTo>
              <a:lnTo>
                <a:pt x="2405953" y="496588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18D9EF-2F29-4EB9-8894-98A21ABCB701}">
      <dsp:nvSpPr>
        <dsp:cNvPr id="0" name=""/>
        <dsp:cNvSpPr/>
      </dsp:nvSpPr>
      <dsp:spPr>
        <a:xfrm>
          <a:off x="1951527" y="1724175"/>
          <a:ext cx="1791962" cy="725418"/>
        </a:xfrm>
        <a:custGeom>
          <a:avLst/>
          <a:gdLst/>
          <a:ahLst/>
          <a:cxnLst/>
          <a:rect l="0" t="0" r="0" b="0"/>
          <a:pathLst>
            <a:path>
              <a:moveTo>
                <a:pt x="2307218" y="0"/>
              </a:moveTo>
              <a:lnTo>
                <a:pt x="2307218" y="338410"/>
              </a:lnTo>
              <a:lnTo>
                <a:pt x="0" y="338410"/>
              </a:lnTo>
              <a:lnTo>
                <a:pt x="0" y="496588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4F4AFD-4C67-4782-95CD-89640FB85FF4}">
      <dsp:nvSpPr>
        <dsp:cNvPr id="0" name=""/>
        <dsp:cNvSpPr/>
      </dsp:nvSpPr>
      <dsp:spPr>
        <a:xfrm>
          <a:off x="2420619" y="44131"/>
          <a:ext cx="2645739" cy="1680044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79D0F7-87FB-4EDF-AD81-5E56C9295919}">
      <dsp:nvSpPr>
        <dsp:cNvPr id="0" name=""/>
        <dsp:cNvSpPr/>
      </dsp:nvSpPr>
      <dsp:spPr>
        <a:xfrm>
          <a:off x="2714590" y="323403"/>
          <a:ext cx="2645739" cy="168004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26 UCLP</a:t>
          </a:r>
          <a:r>
            <a:rPr lang="en-GB" sz="32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 Black" pitchFamily="34" charset="0"/>
              <a:ea typeface="+mn-ea"/>
              <a:cs typeface="+mn-cs"/>
            </a:rPr>
            <a:t> </a:t>
          </a:r>
          <a:r>
            <a:rPr lang="en-GB" sz="32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Cases</a:t>
          </a:r>
          <a:endParaRPr lang="en-GB" sz="32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+mn-cs"/>
          </a:endParaRPr>
        </a:p>
      </dsp:txBody>
      <dsp:txXfrm>
        <a:off x="2763797" y="372610"/>
        <a:ext cx="2547325" cy="1581630"/>
      </dsp:txXfrm>
    </dsp:sp>
    <dsp:sp modelId="{B9BB51B2-B2D4-4F6A-85B5-E2C5DC1DAF4B}">
      <dsp:nvSpPr>
        <dsp:cNvPr id="0" name=""/>
        <dsp:cNvSpPr/>
      </dsp:nvSpPr>
      <dsp:spPr>
        <a:xfrm>
          <a:off x="378688" y="2449594"/>
          <a:ext cx="3145678" cy="1386708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63A897-4605-43F9-A37F-8405B2DE9DD4}">
      <dsp:nvSpPr>
        <dsp:cNvPr id="0" name=""/>
        <dsp:cNvSpPr/>
      </dsp:nvSpPr>
      <dsp:spPr>
        <a:xfrm>
          <a:off x="672659" y="2728866"/>
          <a:ext cx="3145678" cy="138670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26 images</a:t>
          </a:r>
          <a:r>
            <a:rPr lang="en-GB" sz="24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 Black" pitchFamily="34" charset="0"/>
              <a:ea typeface="+mn-ea"/>
              <a:cs typeface="+mn-cs"/>
            </a:rPr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before</a:t>
          </a:r>
          <a:r>
            <a:rPr lang="en-GB" sz="24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 </a:t>
          </a:r>
          <a:r>
            <a:rPr lang="en-GB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surgery</a:t>
          </a:r>
          <a:r>
            <a:rPr lang="en-GB" sz="24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 </a:t>
          </a:r>
          <a:endParaRPr lang="en-GB" sz="24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+mn-cs"/>
          </a:endParaRPr>
        </a:p>
      </dsp:txBody>
      <dsp:txXfrm>
        <a:off x="713274" y="2769481"/>
        <a:ext cx="3064448" cy="1305478"/>
      </dsp:txXfrm>
    </dsp:sp>
    <dsp:sp modelId="{6AC6493B-B19F-461C-917E-D6ACD4E0C861}">
      <dsp:nvSpPr>
        <dsp:cNvPr id="0" name=""/>
        <dsp:cNvSpPr/>
      </dsp:nvSpPr>
      <dsp:spPr>
        <a:xfrm>
          <a:off x="4112308" y="2449594"/>
          <a:ext cx="3095303" cy="1410884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0C6AA4-6B64-43FA-9BC4-2144D54FF919}">
      <dsp:nvSpPr>
        <dsp:cNvPr id="0" name=""/>
        <dsp:cNvSpPr/>
      </dsp:nvSpPr>
      <dsp:spPr>
        <a:xfrm>
          <a:off x="4406279" y="2728866"/>
          <a:ext cx="3095303" cy="141088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26 images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 </a:t>
          </a:r>
          <a:r>
            <a:rPr lang="en-GB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after surgery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(4 months after surgery</a:t>
          </a:r>
          <a:r>
            <a:rPr lang="en-GB" sz="20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)</a:t>
          </a:r>
          <a:endParaRPr lang="en-GB" sz="2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+mn-cs"/>
          </a:endParaRPr>
        </a:p>
      </dsp:txBody>
      <dsp:txXfrm>
        <a:off x="4447602" y="2770189"/>
        <a:ext cx="3012657" cy="13282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135B2-0CEB-4EB4-BC87-56E6454F31A2}" type="datetimeFigureOut">
              <a:rPr lang="en-GB" smtClean="0"/>
              <a:pPr/>
              <a:t>12/09/2017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6BD4F-BF80-49CB-A98D-9278FF9529C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214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6BD4F-BF80-49CB-A98D-9278FF9529C3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4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6BD4F-BF80-49CB-A98D-9278FF9529C3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45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E629-223D-4F4A-A431-9CA31F789865}" type="datetimeFigureOut">
              <a:rPr lang="en-GB" smtClean="0"/>
              <a:pPr/>
              <a:t>12/09/2017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5FB5-3AE8-4AEE-96B0-B3D794F097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90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E629-223D-4F4A-A431-9CA31F789865}" type="datetimeFigureOut">
              <a:rPr lang="en-GB" smtClean="0"/>
              <a:pPr/>
              <a:t>12/09/2017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5FB5-3AE8-4AEE-96B0-B3D794F097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E629-223D-4F4A-A431-9CA31F789865}" type="datetimeFigureOut">
              <a:rPr lang="en-GB" smtClean="0"/>
              <a:pPr/>
              <a:t>12/09/2017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5FB5-3AE8-4AEE-96B0-B3D794F097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E629-223D-4F4A-A431-9CA31F789865}" type="datetimeFigureOut">
              <a:rPr lang="en-GB" smtClean="0"/>
              <a:pPr/>
              <a:t>12/09/2017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5FB5-3AE8-4AEE-96B0-B3D794F097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962527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462340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E629-223D-4F4A-A431-9CA31F789865}" type="datetimeFigureOut">
              <a:rPr lang="en-GB" smtClean="0"/>
              <a:pPr/>
              <a:t>12/09/2017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5FB5-3AE8-4AEE-96B0-B3D794F097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E629-223D-4F4A-A431-9CA31F789865}" type="datetimeFigureOut">
              <a:rPr lang="en-GB" smtClean="0"/>
              <a:pPr/>
              <a:t>12/09/2017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5FB5-3AE8-4AEE-96B0-B3D794F097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200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E629-223D-4F4A-A431-9CA31F789865}" type="datetimeFigureOut">
              <a:rPr lang="en-GB" smtClean="0"/>
              <a:pPr/>
              <a:t>12/09/2017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5FB5-3AE8-4AEE-96B0-B3D794F097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E629-223D-4F4A-A431-9CA31F789865}" type="datetimeFigureOut">
              <a:rPr lang="en-GB" smtClean="0"/>
              <a:pPr/>
              <a:t>12/09/2017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5FB5-3AE8-4AEE-96B0-B3D794F097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E629-223D-4F4A-A431-9CA31F789865}" type="datetimeFigureOut">
              <a:rPr lang="en-GB" smtClean="0"/>
              <a:pPr/>
              <a:t>12/09/2017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5FB5-3AE8-4AEE-96B0-B3D794F097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3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E629-223D-4F4A-A431-9CA31F789865}" type="datetimeFigureOut">
              <a:rPr lang="en-GB" smtClean="0"/>
              <a:pPr/>
              <a:t>12/09/2017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5FB5-3AE8-4AEE-96B0-B3D794F097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2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E629-223D-4F4A-A431-9CA31F789865}" type="datetimeFigureOut">
              <a:rPr lang="en-GB" smtClean="0"/>
              <a:pPr/>
              <a:t>12/09/2017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5FB5-3AE8-4AEE-96B0-B3D794F097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chemeClr val="bg1">
                <a:tint val="100000"/>
                <a:shade val="90000"/>
                <a:alpha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2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268E629-223D-4F4A-A431-9CA31F789865}" type="datetimeFigureOut">
              <a:rPr lang="en-GB" smtClean="0"/>
              <a:pPr/>
              <a:t>12/09/2017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2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0335FB5-3AE8-4AEE-96B0-B3D794F0975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988840"/>
            <a:ext cx="7924800" cy="3726160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DC9E1F"/>
              </a:buClr>
              <a:buNone/>
            </a:pPr>
            <a:endParaRPr lang="en-GB" b="1" dirty="0" smtClean="0">
              <a:solidFill>
                <a:srgbClr val="FFFFFF"/>
              </a:solidFill>
            </a:endParaRPr>
          </a:p>
          <a:p>
            <a:pPr marL="0" indent="0" algn="ctr">
              <a:buClr>
                <a:srgbClr val="DC9E1F"/>
              </a:buClr>
              <a:buNone/>
            </a:pPr>
            <a:r>
              <a:rPr lang="en-GB" sz="2800" b="1" dirty="0" smtClean="0">
                <a:solidFill>
                  <a:srgbClr val="FF0000"/>
                </a:solidFill>
              </a:rPr>
              <a:t>Dhelal  Al-Rudainy, </a:t>
            </a:r>
          </a:p>
          <a:p>
            <a:pPr marL="0" indent="0" algn="ctr">
              <a:buClr>
                <a:srgbClr val="DC9E1F"/>
              </a:buClr>
              <a:buNone/>
            </a:pPr>
            <a:endParaRPr lang="en-GB" sz="2800" b="1" dirty="0" smtClean="0">
              <a:solidFill>
                <a:srgbClr val="FFFFFF"/>
              </a:solidFill>
            </a:endParaRPr>
          </a:p>
          <a:p>
            <a:pPr marL="0" indent="0" algn="ctr">
              <a:buClr>
                <a:srgbClr val="DC9E1F"/>
              </a:buClr>
              <a:buNone/>
            </a:pPr>
            <a:r>
              <a:rPr lang="en-GB" sz="2800" b="1" dirty="0" smtClean="0">
                <a:solidFill>
                  <a:srgbClr val="FFFFFF"/>
                </a:solidFill>
              </a:rPr>
              <a:t>Xiangyang Ju, Felicity Mehendale,  Ashraf Ayoub</a:t>
            </a:r>
          </a:p>
          <a:p>
            <a:pPr marL="0" indent="0" algn="ctr">
              <a:buClr>
                <a:srgbClr val="DC9E1F"/>
              </a:buClr>
              <a:buNone/>
            </a:pPr>
            <a:endParaRPr lang="en-GB" sz="2800" b="1" dirty="0" smtClean="0">
              <a:solidFill>
                <a:srgbClr val="FFFFFF"/>
              </a:solidFill>
            </a:endParaRPr>
          </a:p>
          <a:p>
            <a:pPr marL="0" indent="0" algn="ctr">
              <a:buClr>
                <a:srgbClr val="DC9E1F"/>
              </a:buClr>
              <a:buNone/>
            </a:pPr>
            <a:r>
              <a:rPr lang="en-GB" sz="2800" b="1" dirty="0" smtClean="0">
                <a:solidFill>
                  <a:srgbClr val="FFFFFF"/>
                </a:solidFill>
              </a:rPr>
              <a:t>Glasgow University, Lothian Health Board </a:t>
            </a:r>
            <a:endParaRPr lang="en-GB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6483" y="260648"/>
            <a:ext cx="8287917" cy="13976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800" b="1" cap="none" dirty="0" smtClean="0">
                <a:solidFill>
                  <a:srgbClr val="FFC000"/>
                </a:solidFill>
              </a:rPr>
              <a:t>A Novel Approach For The Evaluation Of Facial Asymmetry Of Unilateral Cleft Lip And Palate Patients (UCLP). </a:t>
            </a:r>
            <a:endParaRPr lang="en-GB" sz="2800" b="1" cap="none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494116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asymmetry at rest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364088" y="509126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asymmetry at maximum smile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979712" y="33265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Average anteroposterior </a:t>
            </a:r>
            <a:r>
              <a:rPr lang="en-GB" b="1" dirty="0">
                <a:solidFill>
                  <a:srgbClr val="002060"/>
                </a:solidFill>
              </a:rPr>
              <a:t>asymmetry preoperatively.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172" y="1412776"/>
            <a:ext cx="4901609" cy="45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5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494116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asymmetry at rest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364088" y="509126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asymmetry at maximum smile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367789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The average distances between the corresponding points of the original and their mirror images </a:t>
            </a:r>
            <a:r>
              <a:rPr lang="en-GB" b="1" dirty="0" smtClean="0">
                <a:solidFill>
                  <a:srgbClr val="002060"/>
                </a:solidFill>
              </a:rPr>
              <a:t>postoperatively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75" y="1499900"/>
            <a:ext cx="4913802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494116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asymmetry at rest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364088" y="509126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asymmetry at maximum smile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179948" y="50490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Average mediolateral </a:t>
            </a:r>
            <a:r>
              <a:rPr lang="en-GB" b="1" dirty="0">
                <a:solidFill>
                  <a:srgbClr val="002060"/>
                </a:solidFill>
              </a:rPr>
              <a:t>asymmetry </a:t>
            </a:r>
            <a:r>
              <a:rPr lang="en-GB" b="1" dirty="0" smtClean="0">
                <a:solidFill>
                  <a:srgbClr val="002060"/>
                </a:solidFill>
              </a:rPr>
              <a:t>postoperatively</a:t>
            </a:r>
            <a:r>
              <a:rPr lang="en-GB" b="1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987" y="1124744"/>
            <a:ext cx="5273497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9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494116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asymmetry at rest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364088" y="509126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asymmetry at maximum smile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179948" y="50490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Average vertical asymmetry postoperatively</a:t>
            </a:r>
            <a:r>
              <a:rPr lang="en-GB" b="1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45" y="1492271"/>
            <a:ext cx="4968671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9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494116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asymmetry at rest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364088" y="509126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asymmetry at maximum smile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181571" y="476672"/>
            <a:ext cx="509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Average anteroposterior </a:t>
            </a:r>
            <a:r>
              <a:rPr lang="en-GB" b="1" dirty="0">
                <a:solidFill>
                  <a:srgbClr val="002060"/>
                </a:solidFill>
              </a:rPr>
              <a:t>asymmetry </a:t>
            </a:r>
            <a:r>
              <a:rPr lang="en-GB" b="1" dirty="0" smtClean="0">
                <a:solidFill>
                  <a:srgbClr val="002060"/>
                </a:solidFill>
              </a:rPr>
              <a:t>postoperatively</a:t>
            </a:r>
            <a:r>
              <a:rPr lang="en-GB" b="1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487" y="1209134"/>
            <a:ext cx="4480948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5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23328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Avenir Book" charset="0"/>
                <a:ea typeface="Avenir Book" charset="0"/>
                <a:cs typeface="Avenir Book" charset="0"/>
              </a:rPr>
              <a:t>Primary lip 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surgery of unilateral cleft lip improved facial symmetry</a:t>
            </a:r>
            <a:endParaRPr lang="en-GB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Avenir Book" charset="0"/>
                <a:ea typeface="Avenir Book" charset="0"/>
                <a:cs typeface="Avenir Book" charset="0"/>
              </a:rPr>
              <a:t>Facial 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asymmetry could be identified vertically, horizontally and </a:t>
            </a:r>
            <a:r>
              <a:rPr lang="en-GB" sz="2000" dirty="0" err="1" smtClean="0">
                <a:latin typeface="Avenir Book" charset="0"/>
                <a:ea typeface="Avenir Book" charset="0"/>
                <a:cs typeface="Avenir Book" charset="0"/>
              </a:rPr>
              <a:t>mediolaterally</a:t>
            </a:r>
            <a:r>
              <a:rPr lang="en-GB" sz="2000" dirty="0" smtClean="0">
                <a:latin typeface="Avenir Book" charset="0"/>
                <a:ea typeface="Avenir Book" charset="0"/>
                <a:cs typeface="Avenir Book" charset="0"/>
              </a:rPr>
              <a:t>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Avenir Book" charset="0"/>
                <a:ea typeface="Avenir Book" charset="0"/>
                <a:cs typeface="Avenir Book" charset="0"/>
              </a:rPr>
              <a:t>The 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conformed generic mesh is a reliable and innovative tool for comprehensive facial analysis.</a:t>
            </a:r>
          </a:p>
          <a:p>
            <a:pPr>
              <a:buFont typeface="Wingdings" panose="05000000000000000000" pitchFamily="2" charset="2"/>
              <a:buChar char="v"/>
            </a:pP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404664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 Black" panose="020B0A04020102020204" pitchFamily="34" charset="0"/>
              </a:rPr>
              <a:t>Conclusions: </a:t>
            </a:r>
            <a:endParaRPr lang="en-GB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2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9952" y="1124744"/>
            <a:ext cx="936104" cy="156966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9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en-GB" sz="96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9572" y="3068960"/>
            <a:ext cx="802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Would facial </a:t>
            </a:r>
            <a:r>
              <a:rPr lang="en-GB" sz="3600" dirty="0"/>
              <a:t>growth </a:t>
            </a:r>
            <a:r>
              <a:rPr lang="en-GB" sz="3600" dirty="0" smtClean="0"/>
              <a:t>accentuate </a:t>
            </a:r>
            <a:r>
              <a:rPr lang="en-GB" sz="3600" dirty="0"/>
              <a:t>or </a:t>
            </a:r>
            <a:r>
              <a:rPr lang="en-GB" sz="3600" dirty="0" smtClean="0"/>
              <a:t>reduce facial symmetry of UCLP?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91207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556792"/>
            <a:ext cx="8136904" cy="1512168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C000"/>
                </a:solidFill>
                <a:latin typeface="Arial Black" pitchFamily="34" charset="0"/>
              </a:rPr>
              <a:t>Thank you </a:t>
            </a:r>
            <a:br>
              <a:rPr lang="en-GB" dirty="0">
                <a:solidFill>
                  <a:srgbClr val="FFC000"/>
                </a:solidFill>
                <a:latin typeface="Arial Black" pitchFamily="34" charset="0"/>
              </a:rPr>
            </a:br>
            <a:endParaRPr lang="en-GB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91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20830" y="332656"/>
            <a:ext cx="8354888" cy="16127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b="1" dirty="0" smtClean="0">
                <a:solidFill>
                  <a:srgbClr val="FFC000"/>
                </a:solidFill>
              </a:rPr>
              <a:t>Aim:</a:t>
            </a:r>
          </a:p>
          <a:p>
            <a:pPr marL="0" indent="0">
              <a:buNone/>
            </a:pPr>
            <a:r>
              <a:rPr lang="en-GB" sz="2800" dirty="0" smtClean="0"/>
              <a:t>to </a:t>
            </a:r>
            <a:r>
              <a:rPr lang="en-GB" sz="2800" dirty="0"/>
              <a:t>assess the impact of primary </a:t>
            </a:r>
            <a:r>
              <a:rPr lang="en-GB" sz="2800" dirty="0" smtClean="0"/>
              <a:t>lip surgery, in UCLP, </a:t>
            </a:r>
            <a:r>
              <a:rPr lang="en-GB" sz="2800" dirty="0"/>
              <a:t>on facial asymmetry using </a:t>
            </a:r>
            <a:r>
              <a:rPr lang="en-GB" sz="2800" dirty="0" smtClean="0"/>
              <a:t>a </a:t>
            </a:r>
            <a:r>
              <a:rPr lang="en-GB" sz="2800" dirty="0"/>
              <a:t>generic facial mesh.</a:t>
            </a:r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529822" y="2159059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en-GB" sz="2400" dirty="0" smtClean="0">
                <a:latin typeface="Calibri" pitchFamily="34" charset="0"/>
              </a:rPr>
              <a:t>To measure surgical improvement.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en-GB" sz="2400" dirty="0" smtClean="0">
                <a:latin typeface="Calibri"/>
                <a:ea typeface="Calibri"/>
                <a:cs typeface="Arial"/>
              </a:rPr>
              <a:t>To identify residual asymmetries. </a:t>
            </a:r>
          </a:p>
          <a:p>
            <a:pPr algn="just"/>
            <a:endParaRPr lang="en-GB" sz="2400" dirty="0" smtClean="0">
              <a:latin typeface="Calibri"/>
              <a:ea typeface="Calibri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3359388"/>
            <a:ext cx="4824536" cy="304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5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96509" y="40466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Generic mesh 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473" y="834927"/>
            <a:ext cx="5877053" cy="51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7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052110" y="1007150"/>
            <a:ext cx="2842979" cy="52322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Study sample:</a:t>
            </a: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284231"/>
              </p:ext>
            </p:extLst>
          </p:nvPr>
        </p:nvGraphicFramePr>
        <p:xfrm>
          <a:off x="533463" y="1628800"/>
          <a:ext cx="7880271" cy="4139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164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>
          <a:xfrm>
            <a:off x="1835696" y="456121"/>
            <a:ext cx="4727026" cy="5781191"/>
            <a:chOff x="0" y="48491"/>
            <a:chExt cx="4222798" cy="5447936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157239" y="5039227"/>
              <a:ext cx="406555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000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0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Generic mesh (A) was conformed on the Pre-operative facial model (B) and the post-operative facial model (C). </a:t>
              </a:r>
              <a:endParaRPr lang="en-GB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0" y="48491"/>
              <a:ext cx="4170045" cy="4980305"/>
              <a:chOff x="0" y="48491"/>
              <a:chExt cx="4170045" cy="498030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21672" y="2128390"/>
                <a:ext cx="3947795" cy="2897731"/>
                <a:chOff x="-1" y="2128441"/>
                <a:chExt cx="3948026" cy="2897800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-1" y="2128441"/>
                  <a:ext cx="2478373" cy="2897800"/>
                  <a:chOff x="-1" y="2128441"/>
                  <a:chExt cx="2478373" cy="2897800"/>
                </a:xfrm>
              </p:grpSpPr>
              <p:sp>
                <p:nvSpPr>
                  <p:cNvPr id="14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49226" y="2128441"/>
                    <a:ext cx="1129146" cy="3750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en-GB" sz="9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A: Generic mesh</a:t>
                    </a:r>
                    <a:endParaRPr lang="en-GB" sz="1100" dirty="0">
                      <a:solidFill>
                        <a:schemeClr val="bg1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" y="4576026"/>
                    <a:ext cx="1738630" cy="45021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sz="9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B: Pre-operative conformed mesh</a:t>
                    </a:r>
                    <a:endParaRPr lang="en-GB" sz="1100" dirty="0">
                      <a:solidFill>
                        <a:schemeClr val="bg1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105890" y="4562160"/>
                  <a:ext cx="1842135" cy="4502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900" b="1" dirty="0">
                      <a:solidFill>
                        <a:schemeClr val="bg1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C: Post-operative conformed mesh</a:t>
                  </a:r>
                  <a:endParaRPr lang="en-GB" sz="110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8" name="Rectangle 7"/>
              <p:cNvSpPr/>
              <p:nvPr/>
            </p:nvSpPr>
            <p:spPr>
              <a:xfrm>
                <a:off x="0" y="48491"/>
                <a:ext cx="4170045" cy="498030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</p:grpSp>
      <p:pic>
        <p:nvPicPr>
          <p:cNvPr id="1026" name="Picture 2" descr="C:\myfolder\images for presentation\premes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97" y="3037883"/>
            <a:ext cx="1873927" cy="220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myfolder\images for presentation\generic mes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568" y="123911"/>
            <a:ext cx="1640125" cy="249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myfolder\images for presentation\post conformed mes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849" y="3088290"/>
            <a:ext cx="1727490" cy="21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2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494116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asymmetry at rest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364088" y="509126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asymmetry at maximum smile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2843808" y="1976066"/>
            <a:ext cx="4320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</a:pPr>
            <a:r>
              <a:rPr lang="en-GB" sz="54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Results</a:t>
            </a:r>
            <a:endParaRPr lang="en-GB" sz="540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37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494116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asymmetry at rest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364088" y="509126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asymmetry at maximum smile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547664" y="367789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The average distances between the corresponding points of the original and their mirror images preoperatively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484784"/>
            <a:ext cx="5566130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9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494116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asymmetry at rest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364088" y="509126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asymmetry at maximum smile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367789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Average </a:t>
            </a:r>
            <a:r>
              <a:rPr lang="en-GB" b="1" dirty="0">
                <a:solidFill>
                  <a:srgbClr val="002060"/>
                </a:solidFill>
              </a:rPr>
              <a:t>mediolateral asymmetry preoperatively.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632" y="1412776"/>
            <a:ext cx="4968671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5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494116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asymmetry at rest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364088" y="509126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asymmetry at maximum smile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195736" y="367789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Average vertical </a:t>
            </a:r>
            <a:r>
              <a:rPr lang="en-GB" b="1" dirty="0">
                <a:solidFill>
                  <a:srgbClr val="002060"/>
                </a:solidFill>
              </a:rPr>
              <a:t>asymmetry preoperatively.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259464"/>
            <a:ext cx="5066215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7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1824</TotalTime>
  <Words>327</Words>
  <Application>Microsoft Office PowerPoint</Application>
  <PresentationFormat>On-screen Show (4:3)</PresentationFormat>
  <Paragraphs>59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Arial Narrow</vt:lpstr>
      <vt:lpstr>Avenir Book</vt:lpstr>
      <vt:lpstr>Calibri</vt:lpstr>
      <vt:lpstr>Times New Roman</vt:lpstr>
      <vt:lpstr>Wingdings</vt:lpstr>
      <vt:lpstr>Horizon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 </vt:lpstr>
    </vt:vector>
  </TitlesOfParts>
  <Company>SACC - ANAS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facial asymmetry before and after the surgical correction of unilateral cleft lip and palate UCLP infants</dc:title>
  <dc:creator>Dhelal</dc:creator>
  <cp:lastModifiedBy>Deirdre Kelliher</cp:lastModifiedBy>
  <cp:revision>156</cp:revision>
  <dcterms:created xsi:type="dcterms:W3CDTF">2016-03-11T17:03:49Z</dcterms:created>
  <dcterms:modified xsi:type="dcterms:W3CDTF">2017-09-12T09:15:29Z</dcterms:modified>
</cp:coreProperties>
</file>